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6" r:id="rId5"/>
    <p:sldMasterId id="2147483666" r:id="rId6"/>
    <p:sldMasterId id="2147483671" r:id="rId7"/>
  </p:sldMasterIdLst>
  <p:notesMasterIdLst>
    <p:notesMasterId r:id="rId17"/>
  </p:notesMasterIdLst>
  <p:sldIdLst>
    <p:sldId id="256" r:id="rId8"/>
    <p:sldId id="264" r:id="rId9"/>
    <p:sldId id="287" r:id="rId10"/>
    <p:sldId id="279" r:id="rId11"/>
    <p:sldId id="271" r:id="rId12"/>
    <p:sldId id="294" r:id="rId13"/>
    <p:sldId id="295" r:id="rId14"/>
    <p:sldId id="270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8CD401-4764-8FCF-1F20-74CE58A9A346}" name="Ben Stupka" initials="" userId="S::bstupka@rtamichigan.org::e5115938-a83e-4199-942f-4d4356825242" providerId="AD"/>
  <p188:author id="{314E1819-645C-7399-1A3F-571FADD5FEF5}" name="Corri Wofford" initials="CW" userId="S::cwofford@rtamichigan.org::1b448e11-2cc7-4d1a-b18a-0f56ce809f99" providerId="AD"/>
  <p188:author id="{4858EE33-CDC3-6E15-81C5-5499D3349D35}" name="Melanie Piana" initials="MP" userId="S::mpiana@rtamichigan.org::1cf05c14-ed14-41fc-8830-5fbce76957bb" providerId="AD"/>
  <p188:author id="{723F6977-F954-2362-1BB4-299D6B9B3FAB}" name="Travis Grubb" initials="TG" userId="S::tgrubb@rtamichigan.org::f89fc187-bd5e-4f41-b911-98bc368e6910" providerId="AD"/>
  <p188:author id="{856F4291-A05D-AFD6-BA54-069F7F430B1A}" name="Isaac Constans" initials="IC" userId="S::iconstans@rtamichigan.org::8e18545c-34a8-4adc-9d99-775c8a24252c" providerId="AD"/>
  <p188:author id="{E8DE00A2-B313-E48E-0373-57BF092B7C15}" name="Khalil Davis" initials="KD" userId="S::kdavis@rtamichigan.org::3bdaa08e-5660-49f1-bb8b-9c623ba50f47" providerId="AD"/>
  <p188:author id="{95EB13AC-3977-C6F1-10CA-1AD7BDB0E1C9}" name="Jonathan Shead" initials="JS" userId="S::jshead@rtamichigan.org::187491de-3222-4ec3-b384-a67745fc3886" providerId="AD"/>
  <p188:author id="{2A5E46C1-1736-E912-E5F9-3535ED8D1DBB}" name="Mshadoni Smith-Jackson" initials="MS" userId="S::msjackson@rtamichigan.org::9b81cc06-9562-43b7-9f78-2388c0d6efc5" providerId="AD"/>
  <p188:author id="{F08763F8-3B7A-0CE4-4712-63A58C9DA2A5}" name="Julia Roberts" initials="JR" userId="S::jroberts@rtamichigan.org::978b2690-a9da-4f96-86eb-c46062fea6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57"/>
    <a:srgbClr val="F0DA3C"/>
    <a:srgbClr val="4A9D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C0D8BF-A99F-645D-323B-49F6BF7E1726}" v="54" dt="2026-07-15T20:52:43.143"/>
    <p1510:client id="{4C5EDAA4-322F-9F8F-968A-3ACA8AEB3190}" v="176" dt="2026-07-15T18:56:39.195"/>
    <p1510:client id="{C5AD5D17-DFE2-68B0-02A8-67124E8B89D2}" v="242" dt="2026-07-15T20:37:32.303"/>
    <p1510:client id="{FB4F20C2-DC7E-86E9-A83B-B8D557D8F9E5}" v="126" dt="2026-07-15T16:23:14.6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anie Piana" userId="S::mpiana@rtamichigan.org::1cf05c14-ed14-41fc-8830-5fbce76957bb" providerId="AD" clId="Web-{C5AD5D17-DFE2-68B0-02A8-67124E8B89D2}"/>
    <pc:docChg chg="modSld">
      <pc:chgData name="Melanie Piana" userId="S::mpiana@rtamichigan.org::1cf05c14-ed14-41fc-8830-5fbce76957bb" providerId="AD" clId="Web-{C5AD5D17-DFE2-68B0-02A8-67124E8B89D2}" dt="2026-07-15T20:37:32.303" v="241" actId="1076"/>
      <pc:docMkLst>
        <pc:docMk/>
      </pc:docMkLst>
      <pc:sldChg chg="modSp">
        <pc:chgData name="Melanie Piana" userId="S::mpiana@rtamichigan.org::1cf05c14-ed14-41fc-8830-5fbce76957bb" providerId="AD" clId="Web-{C5AD5D17-DFE2-68B0-02A8-67124E8B89D2}" dt="2026-07-15T20:37:32.303" v="241" actId="1076"/>
        <pc:sldMkLst>
          <pc:docMk/>
          <pc:sldMk cId="680364308" sldId="270"/>
        </pc:sldMkLst>
        <pc:spChg chg="mod">
          <ac:chgData name="Melanie Piana" userId="S::mpiana@rtamichigan.org::1cf05c14-ed14-41fc-8830-5fbce76957bb" providerId="AD" clId="Web-{C5AD5D17-DFE2-68B0-02A8-67124E8B89D2}" dt="2026-07-15T20:37:32.303" v="241" actId="1076"/>
          <ac:spMkLst>
            <pc:docMk/>
            <pc:sldMk cId="680364308" sldId="270"/>
            <ac:spMk id="7" creationId="{C364857B-D35C-1521-02A5-4F2F15C84CEC}"/>
          </ac:spMkLst>
        </pc:spChg>
      </pc:sldChg>
      <pc:sldChg chg="modSp">
        <pc:chgData name="Melanie Piana" userId="S::mpiana@rtamichigan.org::1cf05c14-ed14-41fc-8830-5fbce76957bb" providerId="AD" clId="Web-{C5AD5D17-DFE2-68B0-02A8-67124E8B89D2}" dt="2026-07-15T20:37:19.475" v="240" actId="20577"/>
        <pc:sldMkLst>
          <pc:docMk/>
          <pc:sldMk cId="4043931734" sldId="275"/>
        </pc:sldMkLst>
        <pc:spChg chg="mod">
          <ac:chgData name="Melanie Piana" userId="S::mpiana@rtamichigan.org::1cf05c14-ed14-41fc-8830-5fbce76957bb" providerId="AD" clId="Web-{C5AD5D17-DFE2-68B0-02A8-67124E8B89D2}" dt="2026-07-15T20:37:19.475" v="240" actId="20577"/>
          <ac:spMkLst>
            <pc:docMk/>
            <pc:sldMk cId="4043931734" sldId="275"/>
            <ac:spMk id="3" creationId="{07A55B0B-840D-071A-B20F-65431D9EC710}"/>
          </ac:spMkLst>
        </pc:spChg>
      </pc:sldChg>
    </pc:docChg>
  </pc:docChgLst>
  <pc:docChgLst>
    <pc:chgData clId="Web-{4C5EDAA4-322F-9F8F-968A-3ACA8AEB3190}"/>
    <pc:docChg chg="modSld">
      <pc:chgData name="" userId="" providerId="" clId="Web-{4C5EDAA4-322F-9F8F-968A-3ACA8AEB3190}" dt="2026-07-15T14:21:02.827" v="1"/>
      <pc:docMkLst>
        <pc:docMk/>
      </pc:docMkLst>
      <pc:sldChg chg="modSp modNotes">
        <pc:chgData name="" userId="" providerId="" clId="Web-{4C5EDAA4-322F-9F8F-968A-3ACA8AEB3190}" dt="2026-07-15T14:21:02.827" v="1"/>
        <pc:sldMkLst>
          <pc:docMk/>
          <pc:sldMk cId="2434494237" sldId="294"/>
        </pc:sldMkLst>
        <pc:spChg chg="mod">
          <ac:chgData name="" userId="" providerId="" clId="Web-{4C5EDAA4-322F-9F8F-968A-3ACA8AEB3190}" dt="2026-07-15T14:21:02.780" v="0" actId="20577"/>
          <ac:spMkLst>
            <pc:docMk/>
            <pc:sldMk cId="2434494237" sldId="294"/>
            <ac:spMk id="6" creationId="{3B2AF0E0-8F3C-EFFD-3BA1-6F11B4889154}"/>
          </ac:spMkLst>
        </pc:spChg>
      </pc:sldChg>
    </pc:docChg>
  </pc:docChgLst>
  <pc:docChgLst>
    <pc:chgData name="Ben Stupka" userId="e5115938-a83e-4199-942f-4d4356825242" providerId="ADAL" clId="{4007A2F0-78D4-4CD5-9DBF-DB8986EEFCFF}"/>
    <pc:docChg chg="custSel delSld modSld">
      <pc:chgData name="Ben Stupka" userId="e5115938-a83e-4199-942f-4d4356825242" providerId="ADAL" clId="{4007A2F0-78D4-4CD5-9DBF-DB8986EEFCFF}" dt="2026-07-13T19:16:40.221" v="654" actId="20577"/>
      <pc:docMkLst>
        <pc:docMk/>
      </pc:docMkLst>
      <pc:sldChg chg="modSp mod">
        <pc:chgData name="Ben Stupka" userId="e5115938-a83e-4199-942f-4d4356825242" providerId="ADAL" clId="{4007A2F0-78D4-4CD5-9DBF-DB8986EEFCFF}" dt="2026-07-13T19:16:40.221" v="654" actId="20577"/>
        <pc:sldMkLst>
          <pc:docMk/>
          <pc:sldMk cId="680364308" sldId="270"/>
        </pc:sldMkLst>
        <pc:spChg chg="mod">
          <ac:chgData name="Ben Stupka" userId="e5115938-a83e-4199-942f-4d4356825242" providerId="ADAL" clId="{4007A2F0-78D4-4CD5-9DBF-DB8986EEFCFF}" dt="2026-07-13T19:16:40.221" v="654" actId="20577"/>
          <ac:spMkLst>
            <pc:docMk/>
            <pc:sldMk cId="680364308" sldId="270"/>
            <ac:spMk id="7" creationId="{C364857B-D35C-1521-02A5-4F2F15C84CEC}"/>
          </ac:spMkLst>
        </pc:spChg>
      </pc:sldChg>
      <pc:sldChg chg="addSp delSp modSp mod">
        <pc:chgData name="Ben Stupka" userId="e5115938-a83e-4199-942f-4d4356825242" providerId="ADAL" clId="{4007A2F0-78D4-4CD5-9DBF-DB8986EEFCFF}" dt="2026-07-13T19:08:32.633" v="46" actId="1076"/>
        <pc:sldMkLst>
          <pc:docMk/>
          <pc:sldMk cId="1346218299" sldId="271"/>
        </pc:sldMkLst>
        <pc:graphicFrameChg chg="mod modGraphic">
          <ac:chgData name="Ben Stupka" userId="e5115938-a83e-4199-942f-4d4356825242" providerId="ADAL" clId="{4007A2F0-78D4-4CD5-9DBF-DB8986EEFCFF}" dt="2026-07-13T19:08:32.633" v="46" actId="1076"/>
          <ac:graphicFrameMkLst>
            <pc:docMk/>
            <pc:sldMk cId="1346218299" sldId="271"/>
            <ac:graphicFrameMk id="11" creationId="{66990EEC-6321-9C60-B139-20AA558F1BB7}"/>
          </ac:graphicFrameMkLst>
        </pc:graphicFrameChg>
        <pc:picChg chg="add mod">
          <ac:chgData name="Ben Stupka" userId="e5115938-a83e-4199-942f-4d4356825242" providerId="ADAL" clId="{4007A2F0-78D4-4CD5-9DBF-DB8986EEFCFF}" dt="2026-07-13T19:08:28.717" v="45" actId="1076"/>
          <ac:picMkLst>
            <pc:docMk/>
            <pc:sldMk cId="1346218299" sldId="271"/>
            <ac:picMk id="3" creationId="{520658C0-5A68-02B3-2FDB-E50CBF5B2D00}"/>
          </ac:picMkLst>
        </pc:picChg>
        <pc:picChg chg="add mod">
          <ac:chgData name="Ben Stupka" userId="e5115938-a83e-4199-942f-4d4356825242" providerId="ADAL" clId="{4007A2F0-78D4-4CD5-9DBF-DB8986EEFCFF}" dt="2026-07-13T19:08:23.661" v="43" actId="14100"/>
          <ac:picMkLst>
            <pc:docMk/>
            <pc:sldMk cId="1346218299" sldId="271"/>
            <ac:picMk id="4" creationId="{BCDC7831-D7FC-0AA4-1444-AE6D586C850D}"/>
          </ac:picMkLst>
        </pc:picChg>
      </pc:sldChg>
      <pc:sldChg chg="modSp mod">
        <pc:chgData name="Ben Stupka" userId="e5115938-a83e-4199-942f-4d4356825242" providerId="ADAL" clId="{4007A2F0-78D4-4CD5-9DBF-DB8986EEFCFF}" dt="2026-07-13T19:16:13.689" v="572" actId="20577"/>
        <pc:sldMkLst>
          <pc:docMk/>
          <pc:sldMk cId="4043931734" sldId="275"/>
        </pc:sldMkLst>
        <pc:spChg chg="mod">
          <ac:chgData name="Ben Stupka" userId="e5115938-a83e-4199-942f-4d4356825242" providerId="ADAL" clId="{4007A2F0-78D4-4CD5-9DBF-DB8986EEFCFF}" dt="2026-07-13T19:16:13.689" v="572" actId="20577"/>
          <ac:spMkLst>
            <pc:docMk/>
            <pc:sldMk cId="4043931734" sldId="275"/>
            <ac:spMk id="3" creationId="{07A55B0B-840D-071A-B20F-65431D9EC710}"/>
          </ac:spMkLst>
        </pc:spChg>
      </pc:sldChg>
      <pc:sldChg chg="modSp mod">
        <pc:chgData name="Ben Stupka" userId="e5115938-a83e-4199-942f-4d4356825242" providerId="ADAL" clId="{4007A2F0-78D4-4CD5-9DBF-DB8986EEFCFF}" dt="2026-07-13T19:14:08.391" v="294" actId="313"/>
        <pc:sldMkLst>
          <pc:docMk/>
          <pc:sldMk cId="2162258360" sldId="279"/>
        </pc:sldMkLst>
        <pc:spChg chg="mod">
          <ac:chgData name="Ben Stupka" userId="e5115938-a83e-4199-942f-4d4356825242" providerId="ADAL" clId="{4007A2F0-78D4-4CD5-9DBF-DB8986EEFCFF}" dt="2026-07-13T19:12:57.342" v="228" actId="20577"/>
          <ac:spMkLst>
            <pc:docMk/>
            <pc:sldMk cId="2162258360" sldId="279"/>
            <ac:spMk id="7" creationId="{CF7F02FD-5873-589B-ED3C-58C648532689}"/>
          </ac:spMkLst>
        </pc:spChg>
        <pc:spChg chg="mod">
          <ac:chgData name="Ben Stupka" userId="e5115938-a83e-4199-942f-4d4356825242" providerId="ADAL" clId="{4007A2F0-78D4-4CD5-9DBF-DB8986EEFCFF}" dt="2026-07-13T19:14:08.391" v="294" actId="313"/>
          <ac:spMkLst>
            <pc:docMk/>
            <pc:sldMk cId="2162258360" sldId="279"/>
            <ac:spMk id="9" creationId="{3FB42BD7-49CA-2CD2-CF60-C28CA3109080}"/>
          </ac:spMkLst>
        </pc:spChg>
        <pc:graphicFrameChg chg="modGraphic">
          <ac:chgData name="Ben Stupka" userId="e5115938-a83e-4199-942f-4d4356825242" providerId="ADAL" clId="{4007A2F0-78D4-4CD5-9DBF-DB8986EEFCFF}" dt="2026-07-13T19:11:36.327" v="64" actId="20577"/>
          <ac:graphicFrameMkLst>
            <pc:docMk/>
            <pc:sldMk cId="2162258360" sldId="279"/>
            <ac:graphicFrameMk id="3" creationId="{5FB69B66-74AF-B744-A061-7D008BECA326}"/>
          </ac:graphicFrameMkLst>
        </pc:graphicFrameChg>
      </pc:sldChg>
      <pc:sldChg chg="addSp delSp modSp mod">
        <pc:chgData name="Ben Stupka" userId="e5115938-a83e-4199-942f-4d4356825242" providerId="ADAL" clId="{4007A2F0-78D4-4CD5-9DBF-DB8986EEFCFF}" dt="2026-07-13T19:06:11.654" v="24" actId="20577"/>
        <pc:sldMkLst>
          <pc:docMk/>
          <pc:sldMk cId="3780312639" sldId="287"/>
        </pc:sldMkLst>
        <pc:graphicFrameChg chg="modGraphic">
          <ac:chgData name="Ben Stupka" userId="e5115938-a83e-4199-942f-4d4356825242" providerId="ADAL" clId="{4007A2F0-78D4-4CD5-9DBF-DB8986EEFCFF}" dt="2026-07-13T19:06:11.654" v="24" actId="20577"/>
          <ac:graphicFrameMkLst>
            <pc:docMk/>
            <pc:sldMk cId="3780312639" sldId="287"/>
            <ac:graphicFrameMk id="6" creationId="{3E558710-4076-D73C-7FE1-A5406D854C3B}"/>
          </ac:graphicFrameMkLst>
        </pc:graphicFrameChg>
        <pc:picChg chg="add mod">
          <ac:chgData name="Ben Stupka" userId="e5115938-a83e-4199-942f-4d4356825242" providerId="ADAL" clId="{4007A2F0-78D4-4CD5-9DBF-DB8986EEFCFF}" dt="2026-07-13T19:05:51.636" v="4" actId="14100"/>
          <ac:picMkLst>
            <pc:docMk/>
            <pc:sldMk cId="3780312639" sldId="287"/>
            <ac:picMk id="3" creationId="{6146FA8E-0917-AE89-FC06-11B46D4657BC}"/>
          </ac:picMkLst>
        </pc:picChg>
      </pc:sldChg>
    </pc:docChg>
  </pc:docChgLst>
  <pc:docChgLst>
    <pc:chgData name="Ben Stupka" userId="S::bstupka@rtamichigan.org::e5115938-a83e-4199-942f-4d4356825242" providerId="AD" clId="Web-{FB4F20C2-DC7E-86E9-A83B-B8D557D8F9E5}"/>
    <pc:docChg chg="addSld modSld sldOrd">
      <pc:chgData name="Ben Stupka" userId="S::bstupka@rtamichigan.org::e5115938-a83e-4199-942f-4d4356825242" providerId="AD" clId="Web-{FB4F20C2-DC7E-86E9-A83B-B8D557D8F9E5}" dt="2026-07-15T16:23:14.652" v="125"/>
      <pc:docMkLst>
        <pc:docMk/>
      </pc:docMkLst>
      <pc:sldChg chg="ord">
        <pc:chgData name="Ben Stupka" userId="S::bstupka@rtamichigan.org::e5115938-a83e-4199-942f-4d4356825242" providerId="AD" clId="Web-{FB4F20C2-DC7E-86E9-A83B-B8D557D8F9E5}" dt="2026-07-15T16:23:14.652" v="125"/>
        <pc:sldMkLst>
          <pc:docMk/>
          <pc:sldMk cId="680364308" sldId="270"/>
        </pc:sldMkLst>
      </pc:sldChg>
      <pc:sldChg chg="modSp add replId">
        <pc:chgData name="Ben Stupka" userId="S::bstupka@rtamichigan.org::e5115938-a83e-4199-942f-4d4356825242" providerId="AD" clId="Web-{FB4F20C2-DC7E-86E9-A83B-B8D557D8F9E5}" dt="2026-07-15T16:22:33.885" v="124" actId="20577"/>
        <pc:sldMkLst>
          <pc:docMk/>
          <pc:sldMk cId="2722557739" sldId="295"/>
        </pc:sldMkLst>
        <pc:spChg chg="mod">
          <ac:chgData name="Ben Stupka" userId="S::bstupka@rtamichigan.org::e5115938-a83e-4199-942f-4d4356825242" providerId="AD" clId="Web-{FB4F20C2-DC7E-86E9-A83B-B8D557D8F9E5}" dt="2026-07-15T15:59:09.593" v="6" actId="20577"/>
          <ac:spMkLst>
            <pc:docMk/>
            <pc:sldMk cId="2722557739" sldId="295"/>
            <ac:spMk id="2" creationId="{E98A8743-100D-D02C-A79E-413801739A6B}"/>
          </ac:spMkLst>
        </pc:spChg>
        <pc:spChg chg="mod">
          <ac:chgData name="Ben Stupka" userId="S::bstupka@rtamichigan.org::e5115938-a83e-4199-942f-4d4356825242" providerId="AD" clId="Web-{FB4F20C2-DC7E-86E9-A83B-B8D557D8F9E5}" dt="2026-07-15T16:22:33.885" v="124" actId="20577"/>
          <ac:spMkLst>
            <pc:docMk/>
            <pc:sldMk cId="2722557739" sldId="295"/>
            <ac:spMk id="7" creationId="{67779964-D134-20B8-5C6C-1F2BC3DE46D5}"/>
          </ac:spMkLst>
        </pc:spChg>
      </pc:sldChg>
    </pc:docChg>
  </pc:docChgLst>
  <pc:docChgLst>
    <pc:chgData name="Ben Stupka" userId="S::bstupka@rtamichigan.org::e5115938-a83e-4199-942f-4d4356825242" providerId="AD" clId="Web-{08C0D8BF-A99F-645D-323B-49F6BF7E1726}"/>
    <pc:docChg chg="modSld">
      <pc:chgData name="Ben Stupka" userId="S::bstupka@rtamichigan.org::e5115938-a83e-4199-942f-4d4356825242" providerId="AD" clId="Web-{08C0D8BF-A99F-645D-323B-49F6BF7E1726}" dt="2026-07-15T20:52:43.143" v="53" actId="1076"/>
      <pc:docMkLst>
        <pc:docMk/>
      </pc:docMkLst>
      <pc:sldChg chg="modSp">
        <pc:chgData name="Ben Stupka" userId="S::bstupka@rtamichigan.org::e5115938-a83e-4199-942f-4d4356825242" providerId="AD" clId="Web-{08C0D8BF-A99F-645D-323B-49F6BF7E1726}" dt="2026-07-15T20:52:43.143" v="53" actId="1076"/>
        <pc:sldMkLst>
          <pc:docMk/>
          <pc:sldMk cId="680364308" sldId="270"/>
        </pc:sldMkLst>
        <pc:spChg chg="mod">
          <ac:chgData name="Ben Stupka" userId="S::bstupka@rtamichigan.org::e5115938-a83e-4199-942f-4d4356825242" providerId="AD" clId="Web-{08C0D8BF-A99F-645D-323B-49F6BF7E1726}" dt="2026-07-15T20:52:43.143" v="53" actId="1076"/>
          <ac:spMkLst>
            <pc:docMk/>
            <pc:sldMk cId="680364308" sldId="270"/>
            <ac:spMk id="7" creationId="{C364857B-D35C-1521-02A5-4F2F15C84CEC}"/>
          </ac:spMkLst>
        </pc:spChg>
      </pc:sldChg>
    </pc:docChg>
  </pc:docChgLst>
  <pc:docChgLst>
    <pc:chgData name="Kristin Caffray" userId="S::kcaffray@rtamichigan.org::e193db3b-d593-4943-a278-811bf1c28fd8" providerId="AD" clId="Web-{918E62D7-58F7-BB80-F471-F5217E9CD0C4}"/>
    <pc:docChg chg="modSld">
      <pc:chgData name="Kristin Caffray" userId="S::kcaffray@rtamichigan.org::e193db3b-d593-4943-a278-811bf1c28fd8" providerId="AD" clId="Web-{918E62D7-58F7-BB80-F471-F5217E9CD0C4}" dt="2026-07-08T20:24:14.643" v="436" actId="20577"/>
      <pc:docMkLst>
        <pc:docMk/>
      </pc:docMkLst>
      <pc:sldChg chg="addSp modSp">
        <pc:chgData name="Kristin Caffray" userId="S::kcaffray@rtamichigan.org::e193db3b-d593-4943-a278-811bf1c28fd8" providerId="AD" clId="Web-{918E62D7-58F7-BB80-F471-F5217E9CD0C4}" dt="2026-07-08T20:24:14.643" v="436" actId="20577"/>
        <pc:sldMkLst>
          <pc:docMk/>
          <pc:sldMk cId="3528204233" sldId="264"/>
        </pc:sldMkLst>
        <pc:spChg chg="add mod">
          <ac:chgData name="Kristin Caffray" userId="S::kcaffray@rtamichigan.org::e193db3b-d593-4943-a278-811bf1c28fd8" providerId="AD" clId="Web-{918E62D7-58F7-BB80-F471-F5217E9CD0C4}" dt="2026-07-08T18:25:30.842" v="391" actId="20577"/>
          <ac:spMkLst>
            <pc:docMk/>
            <pc:sldMk cId="3528204233" sldId="264"/>
            <ac:spMk id="6" creationId="{2D111360-A101-1FA3-21AA-9794300A166D}"/>
          </ac:spMkLst>
        </pc:spChg>
        <pc:spChg chg="add mod">
          <ac:chgData name="Kristin Caffray" userId="S::kcaffray@rtamichigan.org::e193db3b-d593-4943-a278-811bf1c28fd8" providerId="AD" clId="Web-{918E62D7-58F7-BB80-F471-F5217E9CD0C4}" dt="2026-07-08T20:24:14.643" v="436" actId="20577"/>
          <ac:spMkLst>
            <pc:docMk/>
            <pc:sldMk cId="3528204233" sldId="264"/>
            <ac:spMk id="7" creationId="{748A473E-6D61-D886-AB80-FC698A5A36A2}"/>
          </ac:spMkLst>
        </pc:spChg>
        <pc:picChg chg="add mod">
          <ac:chgData name="Kristin Caffray" userId="S::kcaffray@rtamichigan.org::e193db3b-d593-4943-a278-811bf1c28fd8" providerId="AD" clId="Web-{918E62D7-58F7-BB80-F471-F5217E9CD0C4}" dt="2026-07-08T18:23:12.290" v="350" actId="1076"/>
          <ac:picMkLst>
            <pc:docMk/>
            <pc:sldMk cId="3528204233" sldId="264"/>
            <ac:picMk id="3" creationId="{0BA513BC-0162-BC94-8107-03A42284E678}"/>
          </ac:picMkLst>
        </pc:picChg>
      </pc:sldChg>
    </pc:docChg>
  </pc:docChgLst>
  <pc:docChgLst>
    <pc:chgData name="Jonathan Shead" userId="S::jshead@rtamichigan.org::187491de-3222-4ec3-b384-a67745fc3886" providerId="AD" clId="Web-{4C5EDAA4-322F-9F8F-968A-3ACA8AEB3190}"/>
    <pc:docChg chg="modSld">
      <pc:chgData name="Jonathan Shead" userId="S::jshead@rtamichigan.org::187491de-3222-4ec3-b384-a67745fc3886" providerId="AD" clId="Web-{4C5EDAA4-322F-9F8F-968A-3ACA8AEB3190}" dt="2026-07-15T18:56:39.195" v="136" actId="1076"/>
      <pc:docMkLst>
        <pc:docMk/>
      </pc:docMkLst>
      <pc:sldChg chg="addSp delSp modSp modNotes">
        <pc:chgData name="Jonathan Shead" userId="S::jshead@rtamichigan.org::187491de-3222-4ec3-b384-a67745fc3886" providerId="AD" clId="Web-{4C5EDAA4-322F-9F8F-968A-3ACA8AEB3190}" dt="2026-07-15T18:56:39.195" v="136" actId="1076"/>
        <pc:sldMkLst>
          <pc:docMk/>
          <pc:sldMk cId="2434494237" sldId="294"/>
        </pc:sldMkLst>
        <pc:spChg chg="mod">
          <ac:chgData name="Jonathan Shead" userId="S::jshead@rtamichigan.org::187491de-3222-4ec3-b384-a67745fc3886" providerId="AD" clId="Web-{4C5EDAA4-322F-9F8F-968A-3ACA8AEB3190}" dt="2026-07-15T18:56:39.195" v="136" actId="1076"/>
          <ac:spMkLst>
            <pc:docMk/>
            <pc:sldMk cId="2434494237" sldId="294"/>
            <ac:spMk id="2" creationId="{E29EED5D-C37E-A488-4AC4-0765FD0CAEDD}"/>
          </ac:spMkLst>
        </pc:spChg>
        <pc:spChg chg="mod">
          <ac:chgData name="Jonathan Shead" userId="S::jshead@rtamichigan.org::187491de-3222-4ec3-b384-a67745fc3886" providerId="AD" clId="Web-{4C5EDAA4-322F-9F8F-968A-3ACA8AEB3190}" dt="2026-07-15T18:56:28.476" v="134" actId="14100"/>
          <ac:spMkLst>
            <pc:docMk/>
            <pc:sldMk cId="2434494237" sldId="294"/>
            <ac:spMk id="6" creationId="{3B2AF0E0-8F3C-EFFD-3BA1-6F11B4889154}"/>
          </ac:spMkLst>
        </pc:spChg>
        <pc:spChg chg="mod">
          <ac:chgData name="Jonathan Shead" userId="S::jshead@rtamichigan.org::187491de-3222-4ec3-b384-a67745fc3886" providerId="AD" clId="Web-{4C5EDAA4-322F-9F8F-968A-3ACA8AEB3190}" dt="2026-07-15T18:56:33.242" v="135" actId="1076"/>
          <ac:spMkLst>
            <pc:docMk/>
            <pc:sldMk cId="2434494237" sldId="294"/>
            <ac:spMk id="8" creationId="{060CC415-0735-7CED-0CA2-264D92FE3D02}"/>
          </ac:spMkLst>
        </pc:spChg>
        <pc:picChg chg="add mod">
          <ac:chgData name="Jonathan Shead" userId="S::jshead@rtamichigan.org::187491de-3222-4ec3-b384-a67745fc3886" providerId="AD" clId="Web-{4C5EDAA4-322F-9F8F-968A-3ACA8AEB3190}" dt="2026-07-15T18:56:17.148" v="132" actId="1076"/>
          <ac:picMkLst>
            <pc:docMk/>
            <pc:sldMk cId="2434494237" sldId="294"/>
            <ac:picMk id="3" creationId="{055A5916-DA8D-A6C2-7EEC-E6D5A4836817}"/>
          </ac:picMkLst>
        </pc:picChg>
        <pc:picChg chg="del">
          <ac:chgData name="Jonathan Shead" userId="S::jshead@rtamichigan.org::187491de-3222-4ec3-b384-a67745fc3886" providerId="AD" clId="Web-{4C5EDAA4-322F-9F8F-968A-3ACA8AEB3190}" dt="2026-07-15T14:28:39.642" v="111"/>
          <ac:picMkLst>
            <pc:docMk/>
            <pc:sldMk cId="2434494237" sldId="294"/>
            <ac:picMk id="4" creationId="{4665843C-8BB4-475A-C5AA-F7830AFF4D27}"/>
          </ac:picMkLst>
        </pc:picChg>
        <pc:picChg chg="add mod">
          <ac:chgData name="Jonathan Shead" userId="S::jshead@rtamichigan.org::187491de-3222-4ec3-b384-a67745fc3886" providerId="AD" clId="Web-{4C5EDAA4-322F-9F8F-968A-3ACA8AEB3190}" dt="2026-07-15T18:56:11.194" v="131" actId="1076"/>
          <ac:picMkLst>
            <pc:docMk/>
            <pc:sldMk cId="2434494237" sldId="294"/>
            <ac:picMk id="4" creationId="{E076E083-E893-F83F-0539-3E640FA3E4D2}"/>
          </ac:picMkLst>
        </pc:picChg>
      </pc:sldChg>
    </pc:docChg>
  </pc:docChgLst>
  <pc:docChgLst>
    <pc:chgData name="Ben Stupka" userId="S::bstupka@rtamichigan.org::e5115938-a83e-4199-942f-4d4356825242" providerId="AD" clId="Web-{993BC711-E9EA-7187-5360-591814C05E39}"/>
    <pc:docChg chg="modSld">
      <pc:chgData name="Ben Stupka" userId="S::bstupka@rtamichigan.org::e5115938-a83e-4199-942f-4d4356825242" providerId="AD" clId="Web-{993BC711-E9EA-7187-5360-591814C05E39}" dt="2026-07-08T15:56:13.135" v="17" actId="20577"/>
      <pc:docMkLst>
        <pc:docMk/>
      </pc:docMkLst>
      <pc:sldChg chg="modSp">
        <pc:chgData name="Ben Stupka" userId="S::bstupka@rtamichigan.org::e5115938-a83e-4199-942f-4d4356825242" providerId="AD" clId="Web-{993BC711-E9EA-7187-5360-591814C05E39}" dt="2026-07-08T15:55:55.901" v="6" actId="20577"/>
        <pc:sldMkLst>
          <pc:docMk/>
          <pc:sldMk cId="638955450" sldId="256"/>
        </pc:sldMkLst>
        <pc:spChg chg="mod">
          <ac:chgData name="Ben Stupka" userId="S::bstupka@rtamichigan.org::e5115938-a83e-4199-942f-4d4356825242" providerId="AD" clId="Web-{993BC711-E9EA-7187-5360-591814C05E39}" dt="2026-07-08T15:55:55.901" v="6" actId="20577"/>
          <ac:spMkLst>
            <pc:docMk/>
            <pc:sldMk cId="638955450" sldId="256"/>
            <ac:spMk id="2" creationId="{CA381A50-94AF-8D41-A3FD-F6528D4FED10}"/>
          </ac:spMkLst>
        </pc:spChg>
      </pc:sldChg>
      <pc:sldChg chg="delSp modSp">
        <pc:chgData name="Ben Stupka" userId="S::bstupka@rtamichigan.org::e5115938-a83e-4199-942f-4d4356825242" providerId="AD" clId="Web-{993BC711-E9EA-7187-5360-591814C05E39}" dt="2026-07-08T15:56:13.135" v="17" actId="20577"/>
        <pc:sldMkLst>
          <pc:docMk/>
          <pc:sldMk cId="3528204233" sldId="264"/>
        </pc:sldMkLst>
        <pc:spChg chg="mod">
          <ac:chgData name="Ben Stupka" userId="S::bstupka@rtamichigan.org::e5115938-a83e-4199-942f-4d4356825242" providerId="AD" clId="Web-{993BC711-E9EA-7187-5360-591814C05E39}" dt="2026-07-08T15:56:13.135" v="17" actId="20577"/>
          <ac:spMkLst>
            <pc:docMk/>
            <pc:sldMk cId="3528204233" sldId="264"/>
            <ac:spMk id="2" creationId="{C02557A9-A715-7A69-E44F-5A6815EC07B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0B221-01C1-41DD-B248-653645A968D0}" type="datetimeFigureOut"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18EC1-8A14-4BEA-8F02-4403E92CAD4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34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Users: +3% from last month</a:t>
            </a:r>
          </a:p>
          <a:p>
            <a:r>
              <a:rPr lang="en-US">
                <a:ea typeface="Calibri"/>
                <a:cs typeface="Calibri"/>
              </a:rPr>
              <a:t>Downloads: +7% from last </a:t>
            </a:r>
            <a:r>
              <a:rPr lang="en-US" err="1">
                <a:ea typeface="Calibri"/>
                <a:cs typeface="Calibri"/>
              </a:rPr>
              <a:t>mon</a:t>
            </a:r>
            <a:r>
              <a:rPr lang="en-US">
                <a:ea typeface="Calibri"/>
                <a:cs typeface="Calibri"/>
              </a:rPr>
              <a:t>th</a:t>
            </a:r>
          </a:p>
          <a:p>
            <a:r>
              <a:rPr lang="en-US">
                <a:ea typeface="Calibri"/>
                <a:cs typeface="Calibri"/>
              </a:rPr>
              <a:t>Sessions: +1% from last month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3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FD314-F4F4-FDC0-378F-228A9560A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F3508D-4514-7584-3F9A-D1D7C713C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EEB64C-A188-9CD0-59D7-3DF727C11D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EFB5E6-CEBD-CC1C-10E7-14A3511412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86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b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8EC1-8A14-4BEA-8F02-4403E92CAD49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18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– light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1F7F-43AE-15BD-5BEA-BE3E05AE6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2393" y="2766218"/>
            <a:ext cx="642444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 Page headline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EE9AA-DD95-0046-2AB2-40DCCD9F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3416" y="4348874"/>
            <a:ext cx="2743200" cy="365125"/>
          </a:xfrm>
        </p:spPr>
        <p:txBody>
          <a:bodyPr/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fld id="{A421CED4-B502-5343-98EA-90ED1F2712F8}" type="datetime4">
              <a:rPr lang="en-US" smtClean="0"/>
              <a:pPr/>
              <a:t>July 15, 2026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6744E-8724-9A7B-F900-695AF514A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6699" y="2079206"/>
            <a:ext cx="373000" cy="343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6F625-C6BC-140A-D1CA-34DEA63EB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73187" y="2043737"/>
            <a:ext cx="368394" cy="37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F09BB0-1CF2-DE46-3B67-5ACC71CF0E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97494" y="2036904"/>
            <a:ext cx="271691" cy="3914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5109AE-A3E7-4A05-570B-26D71F432B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076623" y="4717380"/>
            <a:ext cx="2886081" cy="19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6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51038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1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6AB-233E-818E-E569-D3DB0C42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9B07-F51E-D001-D828-84958A22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FAE0-C525-C4AF-5849-687E414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A5BD-4000-5210-903D-87F0470E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0B48-07E5-6F53-912E-5573B7F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4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A17D-60CE-0AD4-6677-2818BE0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FB9E-62AD-06CC-5759-68EB5D404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84D3-AB34-051F-6474-9D6C7A5D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2EC4A-B3C3-A6AD-6401-C2713B175F2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69617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416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A742-4100-4429-B71F-D1A4A239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9B3CD-90B7-88B4-EAFC-2D51B14A2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76698-0605-87C6-6AFD-8B065F184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EEB0F-75B7-F111-FA48-B69E0CC8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5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AF2C6-9DE2-D4C2-8EDD-C74D32600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0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1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-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71F7F-43AE-15BD-5BEA-BE3E05AE6B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2393" y="2766218"/>
            <a:ext cx="642444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 Page headline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1EE9AA-DD95-0046-2AB2-40DCCD9F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3416" y="4348874"/>
            <a:ext cx="27432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A421CED4-B502-5343-98EA-90ED1F2712F8}" type="datetime4">
              <a:rPr lang="en-US" smtClean="0"/>
              <a:pPr/>
              <a:t>July 15, 2026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6744E-8724-9A7B-F900-695AF514AF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36699" y="2079206"/>
            <a:ext cx="373000" cy="3430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16F625-C6BC-140A-D1CA-34DEA63EB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673187" y="2043738"/>
            <a:ext cx="368394" cy="3729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F09BB0-1CF2-DE46-3B67-5ACC71CF0E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2197494" y="2036904"/>
            <a:ext cx="271690" cy="3914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1BABC0-B3A7-69AB-9E1E-85D13A21D7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9076624" y="4717380"/>
            <a:ext cx="2886079" cy="19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1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1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6AB-233E-818E-E569-D3DB0C42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49B07-F51E-D001-D828-84958A22F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4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EFAE0-C525-C4AF-5849-687E41411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A5BD-4000-5210-903D-87F0470EA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C0B48-07E5-6F53-912E-5573B7F0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4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EA17D-60CE-0AD4-6677-2818BE05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DFB9E-62AD-06CC-5759-68EB5D404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584D3-AB34-051F-6474-9D6C7A5D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2EC4A-B3C3-A6AD-6401-C2713B175F2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69617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41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A742-4100-4429-B71F-D1A4A239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09B3CD-90B7-88B4-EAFC-2D51B14A29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976698-0605-87C6-6AFD-8B065F184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EEB0F-75B7-F111-FA48-B69E0CC8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4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C240F-F354-A93C-171E-7FB2E035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AF2C6-9DE2-D4C2-8EDD-C74D32600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4AF2C-8D7F-01D5-B288-2D9726267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7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06591-16A9-66B5-D547-D1148EB1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5A77-1F15-6046-B47A-1B4FF3A7A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1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C64D44-34BF-F8F3-EB5F-58005C492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93" y="2766218"/>
            <a:ext cx="54154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 Page Headline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C6C7C-E94F-B15D-0474-8C123B406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42393" y="43522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15DDA-F5C0-7C4A-9E22-C191D4F7DBAB}" type="datetimeFigureOut">
              <a:rPr lang="en-US" smtClean="0"/>
              <a:t>7/15/2026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98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21863" y="5739390"/>
            <a:ext cx="1670137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58" r:id="rId3"/>
    <p:sldLayoutId id="2147483660" r:id="rId4"/>
    <p:sldLayoutId id="2147483665" r:id="rId5"/>
    <p:sldLayoutId id="2147483657" r:id="rId6"/>
    <p:sldLayoutId id="214748367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21863" y="5739390"/>
            <a:ext cx="1670136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3BB28-83F7-7289-D266-0DE2C1BA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232BF-BFCE-FE70-0AFE-3515D4F2A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EFE6E-0D8C-A263-85A0-4FDAAF5D2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81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B8A5A77-1F15-6046-B47A-1B4FF3A7A0E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467C2C-9762-620B-A105-C2BADCDF9ED5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21863" y="5739390"/>
            <a:ext cx="1670137" cy="111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05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00000"/>
        </a:lnSpc>
        <a:spcBef>
          <a:spcPts val="2200"/>
        </a:spcBef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1A50-94AF-8D41-A3FD-F6528D4F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93" y="2766218"/>
            <a:ext cx="8296088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Fira sans"/>
                <a:cs typeface="Calibri"/>
              </a:rPr>
              <a:t>Executive Director’s Report</a:t>
            </a:r>
            <a:br>
              <a:rPr lang="en-US">
                <a:latin typeface="Fira sans"/>
                <a:cs typeface="Calibri"/>
              </a:rPr>
            </a:br>
            <a:r>
              <a:rPr lang="en-US" sz="3100">
                <a:latin typeface="Fira sans"/>
                <a:cs typeface="Calibri"/>
              </a:rPr>
              <a:t>July 16, 2026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55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7B4E-4F27-669D-A173-DC62EB2E4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557A9-A715-7A69-E44F-5A6815EC0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8990"/>
            <a:ext cx="10515600" cy="1325563"/>
          </a:xfrm>
        </p:spPr>
        <p:txBody>
          <a:bodyPr/>
          <a:lstStyle/>
          <a:p>
            <a:pPr algn="ctr"/>
            <a:r>
              <a:rPr lang="en-US" u="sng">
                <a:latin typeface="Fira sans"/>
                <a:cs typeface="Calibri"/>
              </a:rPr>
              <a:t>BIG NEWS: Cleveland Tour</a:t>
            </a:r>
            <a:endParaRPr lang="en-US" u="sng">
              <a:latin typeface="Fira sans" panose="020B0503050000020004" pitchFamily="34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168AA2C7-5829-D096-D432-A30F95E368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860752" y="767388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Image preview">
            <a:extLst>
              <a:ext uri="{FF2B5EF4-FFF2-40B4-BE49-F238E27FC236}">
                <a16:creationId xmlns:a16="http://schemas.microsoft.com/office/drawing/2014/main" id="{091D815B-877B-2537-801E-2C0809AB06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A group of people sitting on a railing&#10;&#10;AI-generated content may be incorrect.">
            <a:extLst>
              <a:ext uri="{FF2B5EF4-FFF2-40B4-BE49-F238E27FC236}">
                <a16:creationId xmlns:a16="http://schemas.microsoft.com/office/drawing/2014/main" id="{0BA513BC-0162-BC94-8107-03A42284E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357257" y="1531256"/>
            <a:ext cx="5486401" cy="410754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111360-A101-1FA3-21AA-9794300A166D}"/>
              </a:ext>
            </a:extLst>
          </p:cNvPr>
          <p:cNvSpPr txBox="1">
            <a:spLocks/>
          </p:cNvSpPr>
          <p:nvPr/>
        </p:nvSpPr>
        <p:spPr>
          <a:xfrm>
            <a:off x="485261" y="2524884"/>
            <a:ext cx="5855569" cy="14890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20 Attendees</a:t>
            </a:r>
          </a:p>
          <a:p>
            <a:pPr marL="571500" indent="-342900">
              <a:lnSpc>
                <a:spcPct val="120000"/>
              </a:lnSpc>
              <a:spcBef>
                <a:spcPts val="0"/>
              </a:spcBef>
            </a:pPr>
            <a:r>
              <a:rPr lang="en-US">
                <a:latin typeface="Fira sans"/>
                <a:ea typeface="Calibri"/>
                <a:cs typeface="Segoe UI"/>
              </a:rPr>
              <a:t>RTA, SMART, DDOT, MDOT, City of Detroit, SEMCOG.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Key Takeaways</a:t>
            </a:r>
            <a:endParaRPr lang="en-US">
              <a:latin typeface="Fira sans"/>
              <a:ea typeface="Calibri"/>
              <a:cs typeface="Segoe UI"/>
            </a:endParaRPr>
          </a:p>
          <a:p>
            <a:pPr marL="571500" indent="-342900">
              <a:lnSpc>
                <a:spcPct val="120000"/>
              </a:lnSpc>
              <a:spcBef>
                <a:spcPts val="0"/>
              </a:spcBef>
            </a:pPr>
            <a:r>
              <a:rPr lang="en-US">
                <a:latin typeface="Fira sans"/>
                <a:ea typeface="Calibri"/>
                <a:cs typeface="Segoe UI"/>
              </a:rPr>
              <a:t>Land-use tools</a:t>
            </a:r>
          </a:p>
          <a:p>
            <a:pPr marL="571500" indent="-342900">
              <a:lnSpc>
                <a:spcPct val="120000"/>
              </a:lnSpc>
              <a:spcBef>
                <a:spcPts val="0"/>
              </a:spcBef>
            </a:pPr>
            <a:r>
              <a:rPr lang="en-US">
                <a:latin typeface="Fira sans"/>
                <a:ea typeface="Calibri"/>
                <a:cs typeface="Segoe UI"/>
              </a:rPr>
              <a:t>Engagement through long-timescales</a:t>
            </a:r>
          </a:p>
          <a:p>
            <a:pPr marL="571500" indent="-342900">
              <a:lnSpc>
                <a:spcPct val="120000"/>
              </a:lnSpc>
              <a:spcBef>
                <a:spcPts val="0"/>
              </a:spcBef>
            </a:pPr>
            <a:r>
              <a:rPr lang="en-US">
                <a:latin typeface="Fira sans"/>
                <a:ea typeface="Calibri"/>
                <a:cs typeface="Segoe UI"/>
              </a:rPr>
              <a:t>Demonstrated anchor for new and existing development</a:t>
            </a:r>
          </a:p>
          <a:p>
            <a:endParaRPr lang="en-US">
              <a:latin typeface="Calibri" panose="020F0502020204030204"/>
              <a:ea typeface="Calibri"/>
              <a:cs typeface="Calibri" panose="020F0502020204030204"/>
            </a:endParaRPr>
          </a:p>
          <a:p>
            <a:endParaRPr lang="en-US">
              <a:latin typeface="Calibri" panose="020F0502020204030204"/>
              <a:ea typeface="Calibri"/>
              <a:cs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8A473E-6D61-D886-AB80-FC698A5A36A2}"/>
              </a:ext>
            </a:extLst>
          </p:cNvPr>
          <p:cNvSpPr txBox="1"/>
          <p:nvPr/>
        </p:nvSpPr>
        <p:spPr>
          <a:xfrm>
            <a:off x="484965" y="1312318"/>
            <a:ext cx="574471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002F57"/>
                </a:solidFill>
                <a:latin typeface="Fira Sans"/>
                <a:ea typeface="Calibri"/>
                <a:cs typeface="Calibri"/>
              </a:rPr>
              <a:t>On June 17th the RTA visited GCRTA and their highly successful HealthLine along the Euclid Corridor.</a:t>
            </a:r>
            <a:endParaRPr lang="en-US" sz="2400" b="1">
              <a:solidFill>
                <a:srgbClr val="002F57"/>
              </a:solidFill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3528204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92C4B-AA2C-D6D0-8E97-0171E9F2A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F5D38-2F9E-39F0-7E18-EE9062E8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42" y="186490"/>
            <a:ext cx="10515600" cy="1325563"/>
          </a:xfrm>
        </p:spPr>
        <p:txBody>
          <a:bodyPr/>
          <a:lstStyle/>
          <a:p>
            <a:r>
              <a:rPr lang="en-US">
                <a:latin typeface="Fira sans" panose="020B0503050000020004" pitchFamily="34" charset="0"/>
              </a:rPr>
              <a:t>QLINE RIDERSHIP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E558710-4076-D73C-7FE1-A5406D854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599543"/>
              </p:ext>
            </p:extLst>
          </p:nvPr>
        </p:nvGraphicFramePr>
        <p:xfrm>
          <a:off x="8114744" y="2485524"/>
          <a:ext cx="3441031" cy="2039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8718">
                  <a:extLst>
                    <a:ext uri="{9D8B030D-6E8A-4147-A177-3AD203B41FA5}">
                      <a16:colId xmlns:a16="http://schemas.microsoft.com/office/drawing/2014/main" val="3905236147"/>
                    </a:ext>
                  </a:extLst>
                </a:gridCol>
                <a:gridCol w="1602313">
                  <a:extLst>
                    <a:ext uri="{9D8B030D-6E8A-4147-A177-3AD203B41FA5}">
                      <a16:colId xmlns:a16="http://schemas.microsoft.com/office/drawing/2014/main" val="382988722"/>
                    </a:ext>
                  </a:extLst>
                </a:gridCol>
              </a:tblGrid>
              <a:tr h="40973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2026 Goal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    1,159,198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4640955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YTD Target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/>
                        </a:rPr>
                        <a:t>554,979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 panose="020B05030500000200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0732602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>
                          <a:latin typeface="Fira sans"/>
                        </a:rPr>
                        <a:t>YTD Actual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555,580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754312"/>
                  </a:ext>
                </a:extLst>
              </a:tr>
              <a:tr h="543206">
                <a:tc>
                  <a:txBody>
                    <a:bodyPr/>
                    <a:lstStyle/>
                    <a:p>
                      <a:pPr algn="l" fontAlgn="b"/>
                      <a:r>
                        <a:rPr lang="en-US" b="0">
                          <a:latin typeface="Fira sans"/>
                        </a:rPr>
                        <a:t>On/Off Target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+1.9%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9785218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146FA8E-0917-AE89-FC06-11B46D465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25" y="1628082"/>
            <a:ext cx="7228040" cy="42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6C7C5-9D32-263A-D311-4E82B73A9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7A0BF-ABF1-84C3-7776-1D70376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161925"/>
            <a:ext cx="106807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QLINE PERFORMANCE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B69B66-74AF-B744-A061-7D008BECA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229478"/>
              </p:ext>
            </p:extLst>
          </p:nvPr>
        </p:nvGraphicFramePr>
        <p:xfrm>
          <a:off x="2311400" y="1219199"/>
          <a:ext cx="6536268" cy="1991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282">
                  <a:extLst>
                    <a:ext uri="{9D8B030D-6E8A-4147-A177-3AD203B41FA5}">
                      <a16:colId xmlns:a16="http://schemas.microsoft.com/office/drawing/2014/main" val="3070332810"/>
                    </a:ext>
                  </a:extLst>
                </a:gridCol>
                <a:gridCol w="1459786">
                  <a:extLst>
                    <a:ext uri="{9D8B030D-6E8A-4147-A177-3AD203B41FA5}">
                      <a16:colId xmlns:a16="http://schemas.microsoft.com/office/drawing/2014/main" val="3857413559"/>
                    </a:ext>
                  </a:extLst>
                </a:gridCol>
                <a:gridCol w="1236133">
                  <a:extLst>
                    <a:ext uri="{9D8B030D-6E8A-4147-A177-3AD203B41FA5}">
                      <a16:colId xmlns:a16="http://schemas.microsoft.com/office/drawing/2014/main" val="3124781556"/>
                    </a:ext>
                  </a:extLst>
                </a:gridCol>
                <a:gridCol w="1380067">
                  <a:extLst>
                    <a:ext uri="{9D8B030D-6E8A-4147-A177-3AD203B41FA5}">
                      <a16:colId xmlns:a16="http://schemas.microsoft.com/office/drawing/2014/main" val="3031052373"/>
                    </a:ext>
                  </a:extLst>
                </a:gridCol>
              </a:tblGrid>
              <a:tr h="508423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June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9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Completed Trips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Over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526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at Grand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075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at Congress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58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On-time on alignment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Above 70%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203719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F7F02FD-5873-589B-ED3C-58C648532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87" y="3647018"/>
            <a:ext cx="5806013" cy="237601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>
                <a:latin typeface="Fira sans"/>
                <a:ea typeface="Calibri"/>
                <a:cs typeface="Segoe UI"/>
              </a:rPr>
              <a:t>Challenges: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Vehicle availability (long term rehab project underway)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Heat-related issues (batteries and traction power substations)</a:t>
            </a: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sz="1600">
              <a:latin typeface="Fira san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B42BD7-49CA-2CD2-CF60-C28CA3109080}"/>
              </a:ext>
            </a:extLst>
          </p:cNvPr>
          <p:cNvSpPr txBox="1">
            <a:spLocks/>
          </p:cNvSpPr>
          <p:nvPr/>
        </p:nvSpPr>
        <p:spPr>
          <a:xfrm>
            <a:off x="6096000" y="3647017"/>
            <a:ext cx="5806013" cy="23760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200" b="1">
                <a:latin typeface="Fira sans"/>
                <a:ea typeface="Calibri"/>
                <a:cs typeface="Segoe UI"/>
              </a:rPr>
              <a:t>Solutions: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Proactive capital planning for vehicles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A/C unit rehabs</a:t>
            </a:r>
          </a:p>
          <a:p>
            <a:pPr marL="457200">
              <a:lnSpc>
                <a:spcPct val="100000"/>
              </a:lnSpc>
              <a:spcBef>
                <a:spcPts val="0"/>
              </a:spcBef>
            </a:pPr>
            <a:r>
              <a:rPr lang="en-US" sz="2200">
                <a:latin typeface="Fira sans"/>
              </a:rPr>
              <a:t>Inclement weather protocols</a:t>
            </a: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>
              <a:latin typeface="Fira sans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Font typeface="Wingdings" pitchFamily="2" charset="2"/>
              <a:buNone/>
            </a:pPr>
            <a:endParaRPr lang="en-US">
              <a:latin typeface="Fira sans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sz="1600">
              <a:latin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216225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2BB6D-57EF-795E-E517-29DD774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1E649-4AAC-8740-C1B8-91C3A4342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54" y="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D2A2 and DAX RIDERSHIP</a:t>
            </a:r>
            <a:endParaRPr lang="en-US">
              <a:latin typeface="Fira sans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6990EEC-6321-9C60-B139-20AA558F1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566871"/>
              </p:ext>
            </p:extLst>
          </p:nvPr>
        </p:nvGraphicFramePr>
        <p:xfrm>
          <a:off x="4560135" y="5002878"/>
          <a:ext cx="3071729" cy="12550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8132">
                  <a:extLst>
                    <a:ext uri="{9D8B030D-6E8A-4147-A177-3AD203B41FA5}">
                      <a16:colId xmlns:a16="http://schemas.microsoft.com/office/drawing/2014/main" val="3905236147"/>
                    </a:ext>
                  </a:extLst>
                </a:gridCol>
                <a:gridCol w="1603597">
                  <a:extLst>
                    <a:ext uri="{9D8B030D-6E8A-4147-A177-3AD203B41FA5}">
                      <a16:colId xmlns:a16="http://schemas.microsoft.com/office/drawing/2014/main" val="382988722"/>
                    </a:ext>
                  </a:extLst>
                </a:gridCol>
              </a:tblGrid>
              <a:tr h="33357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2026 Goal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15% increase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4640955"/>
                  </a:ext>
                </a:extLst>
              </a:tr>
              <a:tr h="479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D2A2</a:t>
                      </a:r>
                      <a:endParaRPr lang="en-US">
                        <a:latin typeface="Fira san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Fira sans"/>
                        </a:rPr>
                        <a:t>17%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Fira sans" panose="020B05030500000200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0732602"/>
                  </a:ext>
                </a:extLst>
              </a:tr>
              <a:tr h="442241">
                <a:tc>
                  <a:txBody>
                    <a:bodyPr/>
                    <a:lstStyle/>
                    <a:p>
                      <a:pPr algn="l" fontAlgn="b"/>
                      <a:r>
                        <a:rPr lang="en-US">
                          <a:latin typeface="Fira sans"/>
                        </a:rPr>
                        <a:t>DAX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ira sans" panose="020B0503050000020004" pitchFamily="34" charset="0"/>
                        </a:rPr>
                        <a:t>12%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754312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20658C0-5A68-02B3-2FDB-E50CBF5B2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331" y="1325563"/>
            <a:ext cx="5499915" cy="33090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DC7831-D7FC-0AA4-1444-AE6D586C8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03" y="1325562"/>
            <a:ext cx="5499915" cy="330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1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05637-C73C-B117-B60F-A85999E2E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EED5D-C37E-A488-4AC4-0765FD0CA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5" y="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TRANSIT APP</a:t>
            </a:r>
            <a:endParaRPr lang="en-US">
              <a:latin typeface="Fira sans" panose="020B0503050000020004" pitchFamily="34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DDBBDB2D-A48A-7F62-D4CC-DAED5CB41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11600" y="1244600"/>
            <a:ext cx="23368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060CC415-0735-7CED-0CA2-264D92FE3D02}"/>
              </a:ext>
            </a:extLst>
          </p:cNvPr>
          <p:cNvSpPr txBox="1">
            <a:spLocks/>
          </p:cNvSpPr>
          <p:nvPr/>
        </p:nvSpPr>
        <p:spPr>
          <a:xfrm>
            <a:off x="318347" y="942826"/>
            <a:ext cx="7981912" cy="14744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>
                <a:latin typeface="Fira sans"/>
                <a:ea typeface="Calibri"/>
                <a:cs typeface="Segoe UI"/>
              </a:rPr>
              <a:t> Key Performance Indicators</a:t>
            </a:r>
            <a:endParaRPr lang="en-US" b="1">
              <a:latin typeface="Fira sans"/>
              <a:ea typeface="Calibri"/>
              <a:cs typeface="Arial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 sz="2000">
                <a:latin typeface="Fira sans"/>
                <a:ea typeface="Calibri"/>
                <a:cs typeface="Calibri"/>
              </a:rPr>
              <a:t>Initial Focus - Downloads and Users (Goal: 20% increase year over year)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 sz="2000">
                <a:latin typeface="Fira sans"/>
                <a:ea typeface="Calibri"/>
                <a:cs typeface="Calibri"/>
              </a:rPr>
              <a:t>Other Indicators – Sessions, System Usage (trips/ratings), Mobile Payment Usage</a:t>
            </a:r>
          </a:p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>
              <a:latin typeface="Fira sans"/>
              <a:ea typeface="Calibri"/>
              <a:cs typeface="Arial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 sz="2000">
              <a:latin typeface="Fira sans"/>
              <a:ea typeface="Calibri"/>
              <a:cs typeface="Times New Roman"/>
            </a:endParaRPr>
          </a:p>
          <a:p>
            <a:endParaRPr lang="en-US">
              <a:latin typeface="Calibri" panose="020F0502020204030204"/>
              <a:ea typeface="Calibri"/>
              <a:cs typeface="Calibri" panose="020F0502020204030204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2AF0E0-8F3C-EFFD-3BA1-6F11B4889154}"/>
              </a:ext>
            </a:extLst>
          </p:cNvPr>
          <p:cNvSpPr txBox="1"/>
          <p:nvPr/>
        </p:nvSpPr>
        <p:spPr>
          <a:xfrm>
            <a:off x="319070" y="2933614"/>
            <a:ext cx="10142973" cy="35396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>
              <a:lnSpc>
                <a:spcPct val="120000"/>
              </a:lnSpc>
            </a:pPr>
            <a:r>
              <a:rPr lang="en-US" sz="2400" b="1">
                <a:solidFill>
                  <a:srgbClr val="002F57"/>
                </a:solidFill>
                <a:latin typeface="Fira Sans"/>
              </a:rPr>
              <a:t>Metrics (June 2026)</a:t>
            </a:r>
            <a:endParaRPr lang="en-US"/>
          </a:p>
          <a:p>
            <a:pPr marL="457200" indent="-285750">
              <a:lnSpc>
                <a:spcPct val="120000"/>
              </a:lnSpc>
              <a:buFont typeface="Arial"/>
              <a:buChar char="•"/>
            </a:pPr>
            <a:r>
              <a:rPr lang="en-US" sz="2000" b="1">
                <a:solidFill>
                  <a:srgbClr val="002F57"/>
                </a:solidFill>
                <a:latin typeface="Fira Sans"/>
              </a:rPr>
              <a:t>Users: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 54,704 (</a:t>
            </a:r>
            <a:r>
              <a:rPr lang="en-US" sz="2000">
                <a:solidFill>
                  <a:srgbClr val="00B050"/>
                </a:solidFill>
                <a:latin typeface="Fira Sans"/>
              </a:rPr>
              <a:t>+30%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 from June 2025)</a:t>
            </a:r>
          </a:p>
          <a:p>
            <a:pPr marL="457200" indent="-285750">
              <a:lnSpc>
                <a:spcPct val="120000"/>
              </a:lnSpc>
              <a:buFont typeface="Arial"/>
              <a:buChar char="•"/>
            </a:pPr>
            <a:r>
              <a:rPr lang="en-US" sz="2000" b="1">
                <a:solidFill>
                  <a:srgbClr val="002F57"/>
                </a:solidFill>
                <a:latin typeface="Fira Sans"/>
              </a:rPr>
              <a:t>Downloads: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 5,482 (</a:t>
            </a:r>
            <a:r>
              <a:rPr lang="en-US" sz="2000">
                <a:solidFill>
                  <a:srgbClr val="00B050"/>
                </a:solidFill>
                <a:latin typeface="Fira Sans"/>
              </a:rPr>
              <a:t>+5%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 from June 2025)</a:t>
            </a:r>
          </a:p>
          <a:p>
            <a:pPr marL="457200" indent="-285750">
              <a:lnSpc>
                <a:spcPct val="120000"/>
              </a:lnSpc>
              <a:buFont typeface="Arial"/>
              <a:buChar char="•"/>
            </a:pPr>
            <a:r>
              <a:rPr lang="en-US" sz="2000" b="1">
                <a:solidFill>
                  <a:srgbClr val="002F57"/>
                </a:solidFill>
                <a:latin typeface="Fira Sans"/>
              </a:rPr>
              <a:t>Sessions: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 4.68M (</a:t>
            </a:r>
            <a:r>
              <a:rPr lang="en-US" sz="2000">
                <a:solidFill>
                  <a:srgbClr val="00B050"/>
                </a:solidFill>
                <a:latin typeface="Fira Sans"/>
              </a:rPr>
              <a:t>+54%</a:t>
            </a:r>
            <a:r>
              <a:rPr lang="en-US" sz="2000">
                <a:solidFill>
                  <a:srgbClr val="002F57"/>
                </a:solidFill>
                <a:latin typeface="Fira Sans"/>
              </a:rPr>
              <a:t> from June 2025)</a:t>
            </a:r>
          </a:p>
          <a:p>
            <a:pPr marL="228600">
              <a:lnSpc>
                <a:spcPct val="120000"/>
              </a:lnSpc>
            </a:pPr>
            <a:endParaRPr lang="en-US" sz="2000">
              <a:solidFill>
                <a:srgbClr val="002F57"/>
              </a:solidFill>
              <a:latin typeface="Fira Sans"/>
            </a:endParaRPr>
          </a:p>
          <a:p>
            <a:pPr marL="228600">
              <a:lnSpc>
                <a:spcPct val="120000"/>
              </a:lnSpc>
            </a:pPr>
            <a:r>
              <a:rPr lang="en-US" sz="2400" b="1">
                <a:solidFill>
                  <a:srgbClr val="002F57"/>
                </a:solidFill>
                <a:latin typeface="Fira Sans"/>
              </a:rPr>
              <a:t>Marketing</a:t>
            </a:r>
          </a:p>
          <a:p>
            <a:pPr marL="457200" indent="-285750">
              <a:lnSpc>
                <a:spcPct val="120000"/>
              </a:lnSpc>
              <a:buFont typeface="Wingdings,Sans-Serif"/>
              <a:buChar char="§"/>
            </a:pPr>
            <a:r>
              <a:rPr lang="en-US" sz="2000">
                <a:solidFill>
                  <a:srgbClr val="002F57"/>
                </a:solidFill>
                <a:latin typeface="Fira Sans"/>
              </a:rPr>
              <a:t>Summer Marketing Toolkit </a:t>
            </a:r>
            <a:br>
              <a:rPr lang="en-US" sz="2000">
                <a:solidFill>
                  <a:srgbClr val="002F57"/>
                </a:solidFill>
                <a:latin typeface="Fira Sans"/>
              </a:rPr>
            </a:br>
            <a:r>
              <a:rPr lang="en-US" sz="2000">
                <a:solidFill>
                  <a:srgbClr val="002F57"/>
                </a:solidFill>
                <a:latin typeface="Fira Sans"/>
              </a:rPr>
              <a:t>sent to all providers</a:t>
            </a:r>
          </a:p>
          <a:p>
            <a:pPr marL="457200" indent="-285750">
              <a:lnSpc>
                <a:spcPct val="120000"/>
              </a:lnSpc>
              <a:buFont typeface="Wingdings,Sans-Serif"/>
              <a:buChar char="§"/>
            </a:pPr>
            <a:r>
              <a:rPr lang="en-US" sz="2000" b="1">
                <a:solidFill>
                  <a:srgbClr val="002F57"/>
                </a:solidFill>
                <a:latin typeface="Fira Sans"/>
                <a:ea typeface="Calibri"/>
                <a:cs typeface="Calibri"/>
              </a:rPr>
              <a:t>NEW</a:t>
            </a:r>
            <a:r>
              <a:rPr lang="en-US" sz="2000">
                <a:solidFill>
                  <a:srgbClr val="002F57"/>
                </a:solidFill>
                <a:latin typeface="Fira Sans"/>
                <a:ea typeface="Calibri"/>
                <a:cs typeface="Calibri"/>
              </a:rPr>
              <a:t> Retractable Transit app banner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5A5916-DA8D-A6C2-7EEC-E6D5A4836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571" y="3229428"/>
            <a:ext cx="3200400" cy="32439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76E083-E893-F83F-0539-3E640FA3E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2764" y="246742"/>
            <a:ext cx="3184072" cy="419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9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E47EF-623B-C333-2E8B-F974DE555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A8743-100D-D02C-A79E-413801739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68" y="22134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STATE BUDGET</a:t>
            </a:r>
            <a:endParaRPr lang="en-US">
              <a:latin typeface="Fira san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779964-D134-20B8-5C6C-1F2BC3DE46D5}"/>
              </a:ext>
            </a:extLst>
          </p:cNvPr>
          <p:cNvSpPr txBox="1">
            <a:spLocks/>
          </p:cNvSpPr>
          <p:nvPr/>
        </p:nvSpPr>
        <p:spPr>
          <a:xfrm>
            <a:off x="585250" y="1554040"/>
            <a:ext cx="11081817" cy="40570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  <a:ea typeface="Calibri" panose="020F0502020204030204"/>
                <a:cs typeface="Calibri" panose="020F0502020204030204"/>
              </a:rPr>
              <a:t>Waiting for Governor's Sign-off...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  <a:ea typeface="Calibri" panose="020F0502020204030204"/>
                <a:cs typeface="Calibri" panose="020F0502020204030204"/>
              </a:rPr>
              <a:t>Local Bus Operating = $305M (30.5% distribution rate)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  <a:ea typeface="Calibri" panose="020F0502020204030204"/>
                <a:cs typeface="Calibri" panose="020F0502020204030204"/>
              </a:rPr>
              <a:t>Infrastructure Projects Authority Fund = $65M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>
                <a:latin typeface="Fira Sans"/>
                <a:ea typeface="Calibri" panose="020F0502020204030204"/>
                <a:cs typeface="Calibri" panose="020F0502020204030204"/>
              </a:rPr>
              <a:t>State Capital Match held steady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22557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D4B55-3941-E175-B2F9-111E5DB84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A94C3-908E-2B04-902D-5849A7E90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768" y="221340"/>
            <a:ext cx="10515600" cy="1325563"/>
          </a:xfrm>
        </p:spPr>
        <p:txBody>
          <a:bodyPr/>
          <a:lstStyle/>
          <a:p>
            <a:r>
              <a:rPr lang="en-US">
                <a:latin typeface="Fira sans"/>
                <a:cs typeface="Calibri"/>
              </a:rPr>
              <a:t>PROGRAM UPDATES</a:t>
            </a:r>
            <a:endParaRPr lang="en-US">
              <a:latin typeface="Fira san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64857B-D35C-1521-02A5-4F2F15C84CEC}"/>
              </a:ext>
            </a:extLst>
          </p:cNvPr>
          <p:cNvSpPr txBox="1">
            <a:spLocks/>
          </p:cNvSpPr>
          <p:nvPr/>
        </p:nvSpPr>
        <p:spPr>
          <a:xfrm>
            <a:off x="570736" y="1212954"/>
            <a:ext cx="11089074" cy="50513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Fira Sans"/>
              </a:rPr>
              <a:t>New State Infrastructure Funding: six applications submitted from the RTA region (RTA led a Downtown Detroit Transit Network </a:t>
            </a:r>
            <a:r>
              <a:rPr lang="en-US">
                <a:latin typeface="Fira Sans"/>
              </a:rPr>
              <a:t>application</a:t>
            </a:r>
            <a:r>
              <a:rPr lang="en-US" dirty="0">
                <a:latin typeface="Fira Sans"/>
              </a:rPr>
              <a:t>)</a:t>
            </a:r>
            <a:endParaRPr lang="en-US">
              <a:latin typeface="Fira Sans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latin typeface="Fira sans"/>
              </a:rPr>
              <a:t>Procurements in Process: </a:t>
            </a:r>
            <a:endParaRPr lang="en-US" dirty="0">
              <a:latin typeface="Fira san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 pitchFamily="2" charset="2"/>
              <a:buChar char="•"/>
            </a:pPr>
            <a:r>
              <a:rPr lang="en-US">
                <a:latin typeface="Fira sans"/>
              </a:rPr>
              <a:t>IT Managed Services Provider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 pitchFamily="2" charset="2"/>
              <a:buChar char="•"/>
            </a:pPr>
            <a:r>
              <a:rPr lang="en-US">
                <a:latin typeface="Fira sans"/>
              </a:rPr>
              <a:t>QL Direct Internet Access (Fiber)</a:t>
            </a:r>
            <a:endParaRPr lang="en-US" dirty="0">
              <a:latin typeface="Fira sans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 pitchFamily="2" charset="2"/>
              <a:buChar char="•"/>
            </a:pPr>
            <a:r>
              <a:rPr lang="en-US">
                <a:latin typeface="Fira sans"/>
              </a:rPr>
              <a:t>QL Custodial Cleaning Services;</a:t>
            </a:r>
            <a:r>
              <a:rPr lang="en-US">
                <a:latin typeface="Fira sans"/>
                <a:ea typeface="Calibri" panose="020F0502020204030204"/>
                <a:cs typeface="Calibri" panose="020F0502020204030204"/>
              </a:rPr>
              <a:t> Electrical Infrastructure; On-Call Electrical Services; Concrete Repair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latin typeface="Fira sans"/>
              </a:rPr>
              <a:t>Woodward Rapid Transit Study: Project Kick-off in late July</a:t>
            </a:r>
            <a:endParaRPr lang="en-US" dirty="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latin typeface="Fira san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latin typeface="Fira sans"/>
                <a:ea typeface="Calibri"/>
                <a:cs typeface="Calibri"/>
              </a:rPr>
              <a:t>Mobility Wallet Pilot: Complete, update to Board in August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 pitchFamily="2" charset="2"/>
              <a:buChar char="•"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  <a:p>
            <a:pPr>
              <a:buFont typeface="Arial" pitchFamily="2" charset="2"/>
              <a:buChar char="•"/>
            </a:pPr>
            <a:endParaRPr lang="en-US">
              <a:latin typeface="Fira sans" panose="020B0503050000020004" pitchFamily="34" charset="0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80364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E8E4A-84F3-43F2-C474-A5C656862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6D319-2DAF-C2D7-43BA-4F31466DE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33" y="348192"/>
            <a:ext cx="10515600" cy="1325563"/>
          </a:xfrm>
        </p:spPr>
        <p:txBody>
          <a:bodyPr/>
          <a:lstStyle/>
          <a:p>
            <a:r>
              <a:rPr lang="en-US">
                <a:latin typeface="Fira sans" panose="020B0503050000020004" pitchFamily="34" charset="0"/>
              </a:rPr>
              <a:t>UPCOMING ITEMS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7A55B0B-840D-071A-B20F-65431D9EC710}"/>
              </a:ext>
            </a:extLst>
          </p:cNvPr>
          <p:cNvSpPr txBox="1">
            <a:spLocks/>
          </p:cNvSpPr>
          <p:nvPr/>
        </p:nvSpPr>
        <p:spPr>
          <a:xfrm>
            <a:off x="306344" y="1299062"/>
            <a:ext cx="7368118" cy="52005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50000"/>
              </a:lnSpc>
              <a:spcBef>
                <a:spcPts val="2200"/>
              </a:spcBef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>
              <a:latin typeface="Fira sans"/>
              <a:ea typeface="Calibri"/>
              <a:cs typeface="Segoe UI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FY2027 Budget Development and Approval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,Sans-Serif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Board Officer Slate</a:t>
            </a:r>
            <a:endParaRPr lang="en-US">
              <a:solidFill>
                <a:srgbClr val="000000"/>
              </a:solidFill>
              <a:latin typeface="Fira Sans"/>
              <a:ea typeface="Calibri"/>
              <a:cs typeface="Arial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,Sans-Serif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QLINE Capital Plan</a:t>
            </a:r>
            <a:endParaRPr lang="en-US">
              <a:latin typeface="Calibri" panose="020F0502020204030204"/>
              <a:ea typeface="Calibri"/>
              <a:cs typeface="Calibri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,Sans-Serif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IT Managed Services Provider Contract</a:t>
            </a:r>
            <a:endParaRPr lang="en-US">
              <a:ea typeface="Calibri"/>
              <a:cs typeface="Calibri"/>
            </a:endParaRP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  <a:buChar char="§"/>
            </a:pPr>
            <a:r>
              <a:rPr lang="en-US">
                <a:latin typeface="Fira sans"/>
                <a:ea typeface="Calibri"/>
                <a:cs typeface="Arial"/>
              </a:rPr>
              <a:t>QLINE Custodial Cleaning Services Contract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>
                <a:latin typeface="Fira sans"/>
                <a:ea typeface="Calibri"/>
                <a:cs typeface="Arial"/>
              </a:rPr>
              <a:t>Public Transit Agency Safety Plan 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>
                <a:latin typeface="Fira sans"/>
                <a:ea typeface="Calibri"/>
                <a:cs typeface="Arial"/>
              </a:rPr>
              <a:t>Mobility Wallet Pilot Completion and Next Steps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>
                <a:latin typeface="Fira sans"/>
                <a:ea typeface="Calibri"/>
                <a:cs typeface="Arial"/>
              </a:rPr>
              <a:t>Access to Transit Subrecipient Agreements</a:t>
            </a:r>
          </a:p>
          <a:p>
            <a:pPr marL="457200">
              <a:lnSpc>
                <a:spcPct val="120000"/>
              </a:lnSpc>
              <a:spcBef>
                <a:spcPts val="0"/>
              </a:spcBef>
              <a:buFont typeface="Wingdings"/>
            </a:pPr>
            <a:r>
              <a:rPr lang="en-US">
                <a:latin typeface="Fira sans"/>
                <a:ea typeface="Calibri"/>
                <a:cs typeface="Arial"/>
              </a:rPr>
              <a:t>M4A Subrecipient Agreements</a:t>
            </a:r>
          </a:p>
          <a:p>
            <a:endParaRPr lang="en-US"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3931734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RTA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C637376B-4636-8243-ABE2-6A9023452D2F}"/>
    </a:ext>
  </a:extLst>
</a:theme>
</file>

<file path=ppt/theme/theme2.xml><?xml version="1.0" encoding="utf-8"?>
<a:theme xmlns:a="http://schemas.openxmlformats.org/drawingml/2006/main" name="Interior Slides - light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14545453-5D7B-F049-97B4-6B490B3AE8B0}"/>
    </a:ext>
  </a:extLst>
</a:theme>
</file>

<file path=ppt/theme/theme3.xml><?xml version="1.0" encoding="utf-8"?>
<a:theme xmlns:a="http://schemas.openxmlformats.org/drawingml/2006/main" name="Interior Slides - dark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_PP_template" id="{02E0CCA5-8B73-2E48-9EDB-26C2E51E1CC8}" vid="{70232FFB-355D-7046-96B0-9B5923F013E1}"/>
    </a:ext>
  </a:extLst>
</a:theme>
</file>

<file path=ppt/theme/theme4.xml><?xml version="1.0" encoding="utf-8"?>
<a:theme xmlns:a="http://schemas.openxmlformats.org/drawingml/2006/main" name="Interior Slides - light">
  <a:themeElements>
    <a:clrScheme name="Sunrise Blast">
      <a:dk1>
        <a:srgbClr val="000000"/>
      </a:dk1>
      <a:lt1>
        <a:srgbClr val="FFFFFF"/>
      </a:lt1>
      <a:dk2>
        <a:srgbClr val="002F57"/>
      </a:dk2>
      <a:lt2>
        <a:srgbClr val="D9EBF9"/>
      </a:lt2>
      <a:accent1>
        <a:srgbClr val="0077C8"/>
      </a:accent1>
      <a:accent2>
        <a:srgbClr val="006170"/>
      </a:accent2>
      <a:accent3>
        <a:srgbClr val="B1E3E3"/>
      </a:accent3>
      <a:accent4>
        <a:srgbClr val="00A3AD"/>
      </a:accent4>
      <a:accent5>
        <a:srgbClr val="8B83D7"/>
      </a:accent5>
      <a:accent6>
        <a:srgbClr val="FED880"/>
      </a:accent6>
      <a:hlink>
        <a:srgbClr val="C3D600"/>
      </a:hlink>
      <a:folHlink>
        <a:srgbClr val="D69A2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A PPT Template.potx" id="{32386D4E-1D83-4D9E-9AFB-ED13C4AB83A0}" vid="{BCF1D3CD-DE74-4516-A239-10F7D02862F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991C34103414387BB615B444B30A3" ma:contentTypeVersion="25" ma:contentTypeDescription="Create a new document." ma:contentTypeScope="" ma:versionID="4de07358368d8af58e7c2097050a05a1">
  <xsd:schema xmlns:xsd="http://www.w3.org/2001/XMLSchema" xmlns:xs="http://www.w3.org/2001/XMLSchema" xmlns:p="http://schemas.microsoft.com/office/2006/metadata/properties" xmlns:ns2="fe7c532b-38f3-4666-b1fb-8e86aa2bd897" xmlns:ns3="49185655-8726-4475-aef9-49b8623ad33a" targetNamespace="http://schemas.microsoft.com/office/2006/metadata/properties" ma:root="true" ma:fieldsID="beb75d37dd93de74e57dcb5f04bbe4a2" ns2:_="" ns3:_="">
    <xsd:import namespace="fe7c532b-38f3-4666-b1fb-8e86aa2bd897"/>
    <xsd:import namespace="49185655-8726-4475-aef9-49b8623ad3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About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c532b-38f3-4666-b1fb-8e86aa2bd8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616b5a2-0f7e-4bb5-95b7-91faf2cc8e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bout" ma:index="23" nillable="true" ma:displayName="About" ma:format="Dropdown" ma:internalName="About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185655-8726-4475-aef9-49b8623ad33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ac455c8-b205-40f7-84ac-de4fc68d5261}" ma:internalName="TaxCatchAll" ma:showField="CatchAllData" ma:web="49185655-8726-4475-aef9-49b8623ad3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185655-8726-4475-aef9-49b8623ad33a" xsi:nil="true"/>
    <lcf76f155ced4ddcb4097134ff3c332f xmlns="fe7c532b-38f3-4666-b1fb-8e86aa2bd897">
      <Terms xmlns="http://schemas.microsoft.com/office/infopath/2007/PartnerControls"/>
    </lcf76f155ced4ddcb4097134ff3c332f>
    <About xmlns="fe7c532b-38f3-4666-b1fb-8e86aa2bd897" xsi:nil="true"/>
  </documentManagement>
</p:properties>
</file>

<file path=customXml/itemProps1.xml><?xml version="1.0" encoding="utf-8"?>
<ds:datastoreItem xmlns:ds="http://schemas.openxmlformats.org/officeDocument/2006/customXml" ds:itemID="{220E9C3E-2287-4B87-882D-4294CA33A3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8A2AF5-1821-40E6-8D6D-1AF554BA6B3B}">
  <ds:schemaRefs>
    <ds:schemaRef ds:uri="49185655-8726-4475-aef9-49b8623ad33a"/>
    <ds:schemaRef ds:uri="fe7c532b-38f3-4666-b1fb-8e86aa2bd8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EBD288-C103-4522-A2F2-2CF4FEED5987}">
  <ds:schemaRefs>
    <ds:schemaRef ds:uri="49185655-8726-4475-aef9-49b8623ad33a"/>
    <ds:schemaRef ds:uri="fe7c532b-38f3-4666-b1fb-8e86aa2bd8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RTA PPT Template</Template>
  <Application>Microsoft Office PowerPoint</Application>
  <PresentationFormat>Widescreen</PresentationFormat>
  <Slides>9</Slides>
  <Notes>3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Title Slides</vt:lpstr>
      <vt:lpstr>Interior Slides - light</vt:lpstr>
      <vt:lpstr>Interior Slides - dark</vt:lpstr>
      <vt:lpstr>Interior Slides - light</vt:lpstr>
      <vt:lpstr>Executive Director’s Report July 16, 2026</vt:lpstr>
      <vt:lpstr>BIG NEWS: Cleveland Tour</vt:lpstr>
      <vt:lpstr>QLINE RIDERSHIP</vt:lpstr>
      <vt:lpstr>QLINE PERFORMANCE</vt:lpstr>
      <vt:lpstr>D2A2 and DAX RIDERSHIP</vt:lpstr>
      <vt:lpstr>TRANSIT APP</vt:lpstr>
      <vt:lpstr>STATE BUDGET</vt:lpstr>
      <vt:lpstr>PROGRAM UPDATES</vt:lpstr>
      <vt:lpstr>UPCOMING ITEMS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Director’s Report October 17, 2024</dc:title>
  <dc:creator>Ben Stupka</dc:creator>
  <cp:revision>11</cp:revision>
  <dcterms:created xsi:type="dcterms:W3CDTF">2024-10-07T13:30:33Z</dcterms:created>
  <dcterms:modified xsi:type="dcterms:W3CDTF">2026-07-15T20:52:53Z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0x010100DDE991C34103414387BB615B444B30A3</vt:lpwstr>
  </property>
  <property fmtid="{D5CDD505-2E9C-101B-9397-08002B2CF9AE}" pid="3" name="MediaServiceImageTags">
    <vt:lpwstr/>
  </property>
</Properties>
</file>